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EFAD5-88EA-4CE3-A9A5-E51A15C7C8A8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FA99-8F82-4DD8-A83F-4D30CACEC2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28759"/>
          </a:xfrm>
        </p:spPr>
        <p:txBody>
          <a:bodyPr>
            <a:noAutofit/>
          </a:bodyPr>
          <a:lstStyle/>
          <a:p>
            <a:r>
              <a:rPr lang="ru-RU" b="1" dirty="0" smtClean="0"/>
              <a:t>Наши  помощники - </a:t>
            </a:r>
            <a:br>
              <a:rPr lang="ru-RU" b="1" dirty="0" smtClean="0"/>
            </a:br>
            <a:r>
              <a:rPr lang="ru-RU" b="1" dirty="0" smtClean="0"/>
              <a:t>органы чувств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496"/>
            <a:ext cx="6400800" cy="2143140"/>
          </a:xfrm>
        </p:spPr>
        <p:txBody>
          <a:bodyPr>
            <a:noAutofit/>
          </a:bodyPr>
          <a:lstStyle/>
          <a:p>
            <a:r>
              <a:rPr lang="ru-RU" dirty="0" smtClean="0"/>
              <a:t>Цель: познакомить детей с органами чувств их  назначением, воспитывать потребность в уходе за органами чувств.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571501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составила:</a:t>
            </a:r>
          </a:p>
          <a:p>
            <a:r>
              <a:rPr lang="ru-RU" dirty="0" smtClean="0"/>
              <a:t>Воспитатель 1 категории</a:t>
            </a:r>
          </a:p>
          <a:p>
            <a:r>
              <a:rPr lang="ru-RU" dirty="0" smtClean="0"/>
              <a:t>Резник Ирина Викторовна.</a:t>
            </a:r>
            <a:endParaRPr lang="ru-RU" dirty="0"/>
          </a:p>
        </p:txBody>
      </p:sp>
      <p:pic>
        <p:nvPicPr>
          <p:cNvPr id="1026" name="Picture 2" descr="C:\Documents and Settings\Admin\Мои документы\СЕМИНАРЫ, ОЛИМП, ВОСПИТАТЕЛЬ ГОДА\эксперемен\иринаааа\21-12984689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4669318"/>
            <a:ext cx="1357322" cy="2188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Содержимое 3" descr="нос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2857520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глаза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14290"/>
            <a:ext cx="285752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руки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3714752"/>
            <a:ext cx="292895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уши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3714752"/>
            <a:ext cx="271464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язык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2285992"/>
            <a:ext cx="291705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громкая музыка.jpeg"/>
          <p:cNvPicPr>
            <a:picLocks noChangeAspect="1"/>
          </p:cNvPicPr>
          <p:nvPr/>
        </p:nvPicPr>
        <p:blipFill>
          <a:blip r:embed="rId2"/>
          <a:srcRect l="9302" t="2778" r="11628" b="11111"/>
          <a:stretch>
            <a:fillRect/>
          </a:stretch>
        </p:blipFill>
        <p:spPr>
          <a:xfrm>
            <a:off x="5143504" y="3929066"/>
            <a:ext cx="3500462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уши острые предметы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000504"/>
            <a:ext cx="314327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вода в ушах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428604"/>
            <a:ext cx="360904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уши.jpeg"/>
          <p:cNvPicPr>
            <a:picLocks noChangeAspect="1"/>
          </p:cNvPicPr>
          <p:nvPr/>
        </p:nvPicPr>
        <p:blipFill>
          <a:blip r:embed="rId5"/>
          <a:srcRect b="4878"/>
          <a:stretch>
            <a:fillRect/>
          </a:stretch>
        </p:blipFill>
        <p:spPr>
          <a:xfrm>
            <a:off x="571472" y="428604"/>
            <a:ext cx="3000396" cy="30793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лук и чеснок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57166"/>
            <a:ext cx="320042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медицинская повязка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000504"/>
            <a:ext cx="2714644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витамины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143380"/>
            <a:ext cx="285752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оксалиновая мазь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4" y="285728"/>
            <a:ext cx="2928958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Documents and Settings\Admin\Мои документы\Downloads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3071802" y="2428868"/>
            <a:ext cx="2836353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I:\РАБОЧАЯ ПАПКА\иринаааа\oekaki_11319.png"/>
          <p:cNvPicPr>
            <a:picLocks noChangeAspect="1" noChangeArrowheads="1"/>
          </p:cNvPicPr>
          <p:nvPr/>
        </p:nvPicPr>
        <p:blipFill>
          <a:blip r:embed="rId2" cstate="print"/>
          <a:srcRect l="5468" t="23958" r="28125" b="25000"/>
          <a:stretch>
            <a:fillRect/>
          </a:stretch>
        </p:blipFill>
        <p:spPr bwMode="auto">
          <a:xfrm>
            <a:off x="3071802" y="1857364"/>
            <a:ext cx="3500462" cy="228601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6" name="Рисунок 5" descr="телевизор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214290"/>
            <a:ext cx="2786050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читать лёжа.jpeg"/>
          <p:cNvPicPr>
            <a:picLocks noChangeAspect="1"/>
          </p:cNvPicPr>
          <p:nvPr/>
        </p:nvPicPr>
        <p:blipFill>
          <a:blip r:embed="rId4"/>
          <a:srcRect l="10000" r="9999"/>
          <a:stretch>
            <a:fillRect/>
          </a:stretch>
        </p:blipFill>
        <p:spPr>
          <a:xfrm>
            <a:off x="3571868" y="4301036"/>
            <a:ext cx="2214578" cy="1985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компьютор.jpeg"/>
          <p:cNvPicPr>
            <a:picLocks noChangeAspect="1"/>
          </p:cNvPicPr>
          <p:nvPr/>
        </p:nvPicPr>
        <p:blipFill>
          <a:blip r:embed="rId5"/>
          <a:srcRect r="4822"/>
          <a:stretch>
            <a:fillRect/>
          </a:stretch>
        </p:blipFill>
        <p:spPr>
          <a:xfrm>
            <a:off x="285720" y="4000504"/>
            <a:ext cx="2786082" cy="2212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песок.jpg"/>
          <p:cNvPicPr>
            <a:picLocks noChangeAspect="1"/>
          </p:cNvPicPr>
          <p:nvPr/>
        </p:nvPicPr>
        <p:blipFill>
          <a:blip r:embed="rId6"/>
          <a:srcRect l="16720" t="6725" r="11624" b="5857"/>
          <a:stretch>
            <a:fillRect/>
          </a:stretch>
        </p:blipFill>
        <p:spPr>
          <a:xfrm>
            <a:off x="285720" y="214290"/>
            <a:ext cx="285752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Admin\Мои документы\СЕМИНАРЫ, ОЛИМП, ВОСПИТАТЕЛЬ ГОДА\эксперемен\иринаааа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12" y="3857628"/>
            <a:ext cx="2571768" cy="192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06" name="AutoShape 42"/>
          <p:cNvSpPr>
            <a:spLocks noChangeArrowheads="1"/>
          </p:cNvSpPr>
          <p:nvPr/>
        </p:nvSpPr>
        <p:spPr bwMode="auto">
          <a:xfrm rot="-194305">
            <a:off x="3872553" y="5825719"/>
            <a:ext cx="3650408" cy="631866"/>
          </a:xfrm>
          <a:prstGeom prst="cloudCallout">
            <a:avLst>
              <a:gd name="adj1" fmla="val -143514"/>
              <a:gd name="adj2" fmla="val 182440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1331913" y="333375"/>
            <a:ext cx="5545137" cy="1727200"/>
          </a:xfrm>
          <a:prstGeom prst="cloudCallout">
            <a:avLst>
              <a:gd name="adj1" fmla="val -21227"/>
              <a:gd name="adj2" fmla="val 38509"/>
            </a:avLst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2916238" y="1989137"/>
            <a:ext cx="215602" cy="707095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635375" y="1989138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4572000" y="1268413"/>
            <a:ext cx="144463" cy="576262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rot="20368429" flipH="1">
            <a:off x="6011863" y="1628775"/>
            <a:ext cx="144462" cy="431800"/>
          </a:xfrm>
          <a:prstGeom prst="ellipse">
            <a:avLst/>
          </a:prstGeom>
          <a:solidFill>
            <a:srgbClr val="00008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280" name="Picture 16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2411413" y="5048250"/>
            <a:ext cx="1296987" cy="1296988"/>
          </a:xfrm>
          <a:prstGeom prst="rect">
            <a:avLst/>
          </a:prstGeom>
          <a:noFill/>
        </p:spPr>
      </p:pic>
      <p:pic>
        <p:nvPicPr>
          <p:cNvPr id="11281" name="Picture 17" descr="kalendula_kopij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003800" y="4090976"/>
            <a:ext cx="1282712" cy="1282712"/>
          </a:xfrm>
          <a:prstGeom prst="rect">
            <a:avLst/>
          </a:prstGeom>
          <a:noFill/>
        </p:spPr>
      </p:pic>
      <p:pic>
        <p:nvPicPr>
          <p:cNvPr id="11282" name="Picture 18" descr="kalendula_kopij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7019925" y="4941888"/>
            <a:ext cx="1296988" cy="1296987"/>
          </a:xfrm>
          <a:prstGeom prst="rect">
            <a:avLst/>
          </a:prstGeom>
          <a:noFill/>
        </p:spPr>
      </p:pic>
      <p:pic>
        <p:nvPicPr>
          <p:cNvPr id="11284" name="Picture 20" descr="kalendula_kopij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996" r="11684"/>
          <a:stretch>
            <a:fillRect/>
          </a:stretch>
        </p:blipFill>
        <p:spPr bwMode="auto">
          <a:xfrm>
            <a:off x="571472" y="4252885"/>
            <a:ext cx="1122391" cy="1122390"/>
          </a:xfrm>
          <a:prstGeom prst="rect">
            <a:avLst/>
          </a:prstGeom>
          <a:noFill/>
        </p:spPr>
      </p:pic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92725" y="1196975"/>
            <a:ext cx="792163" cy="792163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 rot="1009340">
            <a:off x="5360988" y="2009775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 rot="2878885">
            <a:off x="4837113" y="168116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 rot="5400000">
            <a:off x="4571207" y="980281"/>
            <a:ext cx="144462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 rot="7475587">
            <a:off x="4818856" y="391319"/>
            <a:ext cx="144463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 rot="10800000">
            <a:off x="5508625" y="0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 rot="12761602">
            <a:off x="6096000" y="762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 rot="14269747">
            <a:off x="6550819" y="486569"/>
            <a:ext cx="144463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rot="16200000">
            <a:off x="6732588" y="1052513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 rot="-2457754">
            <a:off x="6497638" y="1725613"/>
            <a:ext cx="142875" cy="1152525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 rot="-717174">
            <a:off x="5938838" y="2044700"/>
            <a:ext cx="142875" cy="1152525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1300" name="Picture 3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02.wav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  <p:pic>
        <p:nvPicPr>
          <p:cNvPr id="11301" name="Picture 37" descr="rose1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9148495">
            <a:off x="4891803" y="4057388"/>
            <a:ext cx="1119187" cy="1039812"/>
          </a:xfrm>
          <a:prstGeom prst="rect">
            <a:avLst/>
          </a:prstGeom>
          <a:noFill/>
        </p:spPr>
      </p:pic>
      <p:pic>
        <p:nvPicPr>
          <p:cNvPr id="11302" name="Picture 38" descr="rose1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r="46591" b="41933"/>
          <a:stretch>
            <a:fillRect/>
          </a:stretch>
        </p:blipFill>
        <p:spPr bwMode="auto">
          <a:xfrm rot="37385947">
            <a:off x="923658" y="4105068"/>
            <a:ext cx="1202143" cy="1116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1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-0.12605 0.43056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21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-0.06285 0.51435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257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27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12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9462 0.4937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247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127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12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16545 0.55648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2780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1000" fill="hold"/>
                                        <p:tgtEl>
                                          <p:spTgt spid="1127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8500"/>
                            </p:stCondLst>
                            <p:childTnLst>
                              <p:par>
                                <p:cTn id="81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500"/>
                            </p:stCondLst>
                            <p:childTnLst>
                              <p:par>
                                <p:cTn id="8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5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500"/>
                            </p:stCondLst>
                            <p:childTnLst>
                              <p:par>
                                <p:cTn id="96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2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08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6500"/>
                            </p:stCondLst>
                            <p:childTnLst>
                              <p:par>
                                <p:cTn id="116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4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32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2000" fill="hold"/>
                                        <p:tgtEl>
                                          <p:spTgt spid="1130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500"/>
                            </p:stCondLst>
                            <p:childTnLst>
                              <p:par>
                                <p:cTn id="1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5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21094 0.12848 " pathEditMode="relative" rAng="0" ptsTypes="AA">
                                      <p:cBhvr>
                                        <p:cTn id="153" dur="3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0.24601 0.14491 " pathEditMode="relative" rAng="0" ptsTypes="AA">
                                      <p:cBhvr>
                                        <p:cTn id="156" dur="3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7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00"/>
                </p:tgtEl>
              </p:cMediaNode>
            </p:audio>
          </p:childTnLst>
        </p:cTn>
      </p:par>
    </p:tnLst>
    <p:bldLst>
      <p:bldP spid="11306" grpId="0" animBg="1"/>
      <p:bldP spid="11306" grpId="1" animBg="1"/>
      <p:bldP spid="11306" grpId="2" animBg="1"/>
      <p:bldP spid="11266" grpId="0" animBg="1"/>
      <p:bldP spid="11266" grpId="1"/>
      <p:bldP spid="11266" grpId="2" animBg="1"/>
      <p:bldP spid="11274" grpId="0" animBg="1"/>
      <p:bldP spid="11274" grpId="1" animBg="1"/>
      <p:bldP spid="11274" grpId="2" animBg="1"/>
      <p:bldP spid="11274" grpId="3" animBg="1"/>
      <p:bldP spid="11275" grpId="0" animBg="1"/>
      <p:bldP spid="11275" grpId="1" animBg="1"/>
      <p:bldP spid="11275" grpId="2" animBg="1"/>
      <p:bldP spid="11275" grpId="3" animBg="1"/>
      <p:bldP spid="11276" grpId="0" animBg="1"/>
      <p:bldP spid="11276" grpId="1" animBg="1"/>
      <p:bldP spid="11276" grpId="2" animBg="1"/>
      <p:bldP spid="11276" grpId="3" animBg="1"/>
      <p:bldP spid="11277" grpId="0" animBg="1"/>
      <p:bldP spid="11277" grpId="1" animBg="1"/>
      <p:bldP spid="11277" grpId="2" animBg="1"/>
      <p:bldP spid="11277" grpId="3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8" grpId="0" animBg="1"/>
      <p:bldP spid="11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5572140"/>
            <a:ext cx="4214842" cy="1071570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Орган вкуса - язык. </a:t>
            </a:r>
            <a:br>
              <a:rPr lang="ru-RU" sz="2000" b="1" i="1" dirty="0" smtClean="0"/>
            </a:br>
            <a:r>
              <a:rPr lang="ru-RU" sz="2000" b="1" i="1" dirty="0" smtClean="0"/>
              <a:t>С его помощью мы  различаем солёное, сладкое, кислое, горькое</a:t>
            </a:r>
            <a:r>
              <a:rPr lang="ru-RU" sz="2000" b="1" dirty="0" smtClean="0"/>
              <a:t>.</a:t>
            </a:r>
            <a:endParaRPr lang="ru-RU" sz="2000" dirty="0"/>
          </a:p>
        </p:txBody>
      </p:sp>
      <p:pic>
        <p:nvPicPr>
          <p:cNvPr id="5" name="Рисунок 4" descr="язык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428736"/>
            <a:ext cx="3714776" cy="3184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5643578"/>
            <a:ext cx="4400552" cy="10715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/>
              <a:t>       Руки - помогают определять форму, структуру поверхности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" name="Рисунок 3" descr="руки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1571612"/>
            <a:ext cx="4249409" cy="3293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46</Words>
  <Application>Microsoft Office PowerPoint</Application>
  <PresentationFormat>Экран (4:3)</PresentationFormat>
  <Paragraphs>7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Наши  помощники -  органы чувств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 вкуса - язык.  С его помощью мы  различаем солёное, сладкое, кислое, горькое.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 помощники- органы чувств</dc:title>
  <dc:creator>Резник</dc:creator>
  <cp:lastModifiedBy>Брусничка</cp:lastModifiedBy>
  <cp:revision>47</cp:revision>
  <dcterms:created xsi:type="dcterms:W3CDTF">2014-01-18T16:06:51Z</dcterms:created>
  <dcterms:modified xsi:type="dcterms:W3CDTF">2014-03-03T05:05:23Z</dcterms:modified>
</cp:coreProperties>
</file>