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306" r:id="rId4"/>
    <p:sldId id="309" r:id="rId5"/>
    <p:sldId id="308" r:id="rId6"/>
    <p:sldId id="307" r:id="rId7"/>
    <p:sldId id="310" r:id="rId8"/>
    <p:sldId id="311" r:id="rId9"/>
    <p:sldId id="321" r:id="rId10"/>
    <p:sldId id="314" r:id="rId11"/>
    <p:sldId id="315" r:id="rId12"/>
    <p:sldId id="316" r:id="rId13"/>
    <p:sldId id="317" r:id="rId14"/>
    <p:sldId id="322" r:id="rId15"/>
    <p:sldId id="318" r:id="rId16"/>
    <p:sldId id="320" r:id="rId17"/>
    <p:sldId id="319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  <a:srgbClr val="800000"/>
    <a:srgbClr val="FF9900"/>
    <a:srgbClr val="663300"/>
    <a:srgbClr val="003E0F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345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104331-559C-45B6-8D37-BADE8C265D25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B0636D-45C8-4EC4-BA03-87B852F63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0636D-45C8-4EC4-BA03-87B852F630E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ru-RU" sz="1800"/>
          </a:p>
        </p:txBody>
      </p:sp>
      <p:pic>
        <p:nvPicPr>
          <p:cNvPr id="9" name="Picture 412" descr="dr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55650" y="364490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1" descr="water"/>
          <p:cNvPicPr>
            <a:picLocks noChangeAspect="1" noChangeArrowheads="1"/>
          </p:cNvPicPr>
          <p:nvPr userDrawn="1"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>
            <a:off x="755650" y="39338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27088" y="1484313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331913" y="3068638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 typeface="Arial" charset="0"/>
              <a:buNone/>
              <a:defRPr sz="20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179388" y="6524625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5543-92FF-434E-89C1-DED6D73F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82AB-1978-4A30-AAC3-B4F57EC3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A9EF-10EB-4CEA-B760-1196A686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0AEB-B2CD-433C-8508-6E1C7150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2D68-19F5-412F-876A-3EAF4750F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C8F1-9147-4D0F-BCBA-43078212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63DB-8BCC-413D-86D9-3D4E7766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54BD-9891-43FA-A5DB-FC05B8A6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16FF-8C15-427D-B261-D2F2BE74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97B1-EC1D-464E-B4E7-A089A2EE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5C460F09-98DF-45BD-80D8-BF4220C4A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39" name="AutoShape 215"/>
          <p:cNvSpPr>
            <a:spLocks noChangeArrowheads="1"/>
          </p:cNvSpPr>
          <p:nvPr/>
        </p:nvSpPr>
        <p:spPr bwMode="auto">
          <a:xfrm>
            <a:off x="179388" y="115888"/>
            <a:ext cx="8785225" cy="6553200"/>
          </a:xfrm>
          <a:prstGeom prst="roundRect">
            <a:avLst>
              <a:gd name="adj" fmla="val 398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1800"/>
          </a:p>
        </p:txBody>
      </p:sp>
      <p:pic>
        <p:nvPicPr>
          <p:cNvPr id="3080" name="Picture 216" descr="water"/>
          <p:cNvPicPr>
            <a:picLocks noChangeAspect="1" noChangeArrowheads="1"/>
          </p:cNvPicPr>
          <p:nvPr/>
        </p:nvPicPr>
        <p:blipFill>
          <a:blip r:embed="rId13" cstate="print"/>
          <a:srcRect l="22409" t="16374" b="27486"/>
          <a:stretch>
            <a:fillRect/>
          </a:stretch>
        </p:blipFill>
        <p:spPr bwMode="gray">
          <a:xfrm>
            <a:off x="107950" y="0"/>
            <a:ext cx="1368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857250" y="214313"/>
            <a:ext cx="7742238" cy="1928812"/>
          </a:xfrm>
          <a:effectLst/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Муниципальное  дошкольное образовательное учреждение комбинированного вида детский сад № 5 «Брусничка»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г. Бодайбо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</a:rPr>
            </a:br>
            <a:endParaRPr lang="ru-RU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471487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 smtClean="0">
                <a:ln w="19050">
                  <a:solidFill>
                    <a:srgbClr val="33CC33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Резник Ирина Викторовна</a:t>
            </a:r>
            <a:endParaRPr lang="ru-RU" sz="4000" dirty="0">
              <a:ln w="19050">
                <a:solidFill>
                  <a:srgbClr val="33CC33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292600"/>
            <a:ext cx="3500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spc="50" dirty="0">
                <a:ln w="12700" cmpd="sng">
                  <a:solidFill>
                    <a:srgbClr val="33CC33"/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spc="50" dirty="0" smtClean="0">
                <a:ln w="12700" cmpd="sng">
                  <a:solidFill>
                    <a:srgbClr val="33CC33"/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первой </a:t>
            </a:r>
            <a:endParaRPr lang="en-US" sz="2400" spc="50" dirty="0">
              <a:ln w="12700" cmpd="sng">
                <a:solidFill>
                  <a:srgbClr val="33CC33"/>
                </a:solidFill>
                <a:prstDash val="solid"/>
              </a:ln>
              <a:solidFill>
                <a:srgbClr val="0033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spc="50" dirty="0">
                <a:ln w="12700" cmpd="sng">
                  <a:solidFill>
                    <a:srgbClr val="33CC33"/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</p:txBody>
      </p:sp>
      <p:pic>
        <p:nvPicPr>
          <p:cNvPr id="8" name="Рисунок 7" descr="C:\Users\Брусничка\AppData\Local\Temp\Rar$DI12.952\DSC_3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2760612" cy="3903108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Развитие познавательной активности и самостоятельности дошкольников.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913312"/>
            <a:ext cx="5111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176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4559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08920"/>
            <a:ext cx="2555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132856"/>
            <a:ext cx="15843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/>
          </p:cNvSpPr>
          <p:nvPr/>
        </p:nvSpPr>
        <p:spPr bwMode="auto">
          <a:xfrm>
            <a:off x="4788024" y="2276872"/>
            <a:ext cx="3214687" cy="571500"/>
          </a:xfrm>
          <a:prstGeom prst="accentCallout1">
            <a:avLst>
              <a:gd name="adj1" fmla="val 66113"/>
              <a:gd name="adj2" fmla="val -2204"/>
              <a:gd name="adj3" fmla="val 64510"/>
              <a:gd name="adj4" fmla="val -59626"/>
            </a:avLst>
          </a:prstGeom>
          <a:solidFill>
            <a:schemeClr val="tx1">
              <a:alpha val="52000"/>
            </a:schemeClr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умеют: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4860032" y="2924944"/>
            <a:ext cx="3455988" cy="571500"/>
          </a:xfrm>
          <a:prstGeom prst="accentCallout1">
            <a:avLst>
              <a:gd name="adj1" fmla="val 66111"/>
              <a:gd name="adj2" fmla="val -2204"/>
              <a:gd name="adj3" fmla="val 66162"/>
              <a:gd name="adj4" fmla="val -45426"/>
            </a:avLst>
          </a:prstGeom>
          <a:solidFill>
            <a:schemeClr val="tx1">
              <a:alpha val="52156"/>
            </a:schemeClr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Делать выводы.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4860032" y="3645024"/>
            <a:ext cx="3455988" cy="714375"/>
          </a:xfrm>
          <a:prstGeom prst="accentCallout1">
            <a:avLst>
              <a:gd name="adj1" fmla="val 48972"/>
              <a:gd name="adj2" fmla="val -2204"/>
              <a:gd name="adj3" fmla="val 49912"/>
              <a:gd name="adj4" fmla="val -33407"/>
            </a:avLst>
          </a:prstGeom>
          <a:solidFill>
            <a:schemeClr val="tx1">
              <a:alpha val="52156"/>
            </a:schemeClr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Проводить самостоятельное исследование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>
            <a:off x="4932040" y="4725144"/>
            <a:ext cx="3455988" cy="714375"/>
          </a:xfrm>
          <a:prstGeom prst="accentCallout1">
            <a:avLst>
              <a:gd name="adj1" fmla="val 10875"/>
              <a:gd name="adj2" fmla="val -2204"/>
              <a:gd name="adj3" fmla="val 11889"/>
              <a:gd name="adj4" fmla="val -24917"/>
            </a:avLst>
          </a:prstGeom>
          <a:solidFill>
            <a:schemeClr val="tx1">
              <a:alpha val="52156"/>
            </a:schemeClr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Выдвигать гипотезы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7" name="AutoShape 9"/>
          <p:cNvSpPr>
            <a:spLocks/>
          </p:cNvSpPr>
          <p:nvPr/>
        </p:nvSpPr>
        <p:spPr bwMode="auto">
          <a:xfrm>
            <a:off x="5004048" y="5661248"/>
            <a:ext cx="3455987" cy="714375"/>
          </a:xfrm>
          <a:prstGeom prst="accentCallout1">
            <a:avLst>
              <a:gd name="adj1" fmla="val 10875"/>
              <a:gd name="adj2" fmla="val -2204"/>
              <a:gd name="adj3" fmla="val 10000"/>
              <a:gd name="adj4" fmla="val -15509"/>
            </a:avLst>
          </a:prstGeom>
          <a:solidFill>
            <a:schemeClr val="tx1">
              <a:alpha val="52156"/>
            </a:schemeClr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Ставить цель</a:t>
            </a:r>
            <a:endParaRPr lang="ru-RU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1691680" y="188640"/>
            <a:ext cx="61563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Промежуточные результаты освоения детьми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ООП ДО «Мир детства»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27584" y="1700808"/>
          <a:ext cx="7559675" cy="4448175"/>
        </p:xfrm>
        <a:graphic>
          <a:graphicData uri="http://schemas.openxmlformats.org/presentationml/2006/ole">
            <p:oleObj spid="_x0000_s18434" name="Диаграмма" r:id="rId3" imgW="8239055" imgH="4848120" progId="MSGraph.Chart.8">
              <p:embed followColorScheme="full"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6165850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7030A0"/>
                </a:solidFill>
              </a:rPr>
              <a:t>Интегративное качество «Любознательный, активный»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1521" y="1150108"/>
          <a:ext cx="8352928" cy="4915383"/>
        </p:xfrm>
        <a:graphic>
          <a:graphicData uri="http://schemas.openxmlformats.org/presentationml/2006/ole">
            <p:oleObj spid="_x0000_s19458" name="Диаграмма" r:id="rId3" imgW="8239055" imgH="4848120" progId="MSGraph.Chart.8">
              <p:embed followColorScheme="full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5696" y="188640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Промежуточные результаты освоения детьми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ООП ДО «Мир детства»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32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7030A0"/>
                </a:solidFill>
              </a:rPr>
              <a:t>Интегративное качество «Способный решать интеллектуальные и личностные задачи (проблемы), адекватные возрасту»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95536" y="1268760"/>
          <a:ext cx="8283575" cy="4873625"/>
        </p:xfrm>
        <a:graphic>
          <a:graphicData uri="http://schemas.openxmlformats.org/presentationml/2006/ole">
            <p:oleObj spid="_x0000_s20482" name="Диаграмма" r:id="rId3" imgW="8239055" imgH="4848120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Промежуточные результаты освоения детьми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ООП ДО «Мир детства»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87727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7030A0"/>
                </a:solidFill>
              </a:rPr>
              <a:t>Интегративное качество «Овладевший универсальными предпосылками учебной деятельности»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IC_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3277880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5" name="Picture 8" descr="PIC_0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1196752"/>
            <a:ext cx="3347864" cy="2389025"/>
          </a:xfrm>
          <a:prstGeom prst="rect">
            <a:avLst/>
          </a:prstGeom>
          <a:noFill/>
        </p:spPr>
      </p:pic>
      <p:pic>
        <p:nvPicPr>
          <p:cNvPr id="7" name="Picture 5" descr="P101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2160" y="0"/>
            <a:ext cx="3131840" cy="2348617"/>
          </a:xfrm>
          <a:prstGeom prst="rect">
            <a:avLst/>
          </a:prstGeom>
        </p:spPr>
      </p:pic>
      <p:pic>
        <p:nvPicPr>
          <p:cNvPr id="8" name="Picture 6" descr="P10100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07504" y="3501008"/>
            <a:ext cx="418702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9" name="Picture 5" descr="P10101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857502" y="3501008"/>
            <a:ext cx="4286498" cy="32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4"/>
          <p:cNvSpPr>
            <a:spLocks noChangeArrowheads="1"/>
          </p:cNvSpPr>
          <p:nvPr/>
        </p:nvSpPr>
        <p:spPr bwMode="auto">
          <a:xfrm rot="13694283">
            <a:off x="5395065" y="-129489"/>
            <a:ext cx="1592535" cy="3306003"/>
          </a:xfrm>
          <a:prstGeom prst="triangle">
            <a:avLst>
              <a:gd name="adj" fmla="val 51723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rot="10800000" vert="eaVert" anchor="ctr"/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 rot="3739624">
            <a:off x="1227365" y="2817315"/>
            <a:ext cx="1746790" cy="3828160"/>
          </a:xfrm>
          <a:prstGeom prst="triangle">
            <a:avLst>
              <a:gd name="adj" fmla="val 46424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rot="10800000" vert="eaVert" anchor="ctr"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 rot="7123851">
            <a:off x="1321341" y="-92285"/>
            <a:ext cx="2200989" cy="4071966"/>
          </a:xfrm>
          <a:prstGeom prst="triangle">
            <a:avLst>
              <a:gd name="adj" fmla="val 49154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rot="10800000" vert="vert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9302738">
            <a:off x="4113578" y="3128520"/>
            <a:ext cx="1733633" cy="3770699"/>
          </a:xfrm>
          <a:prstGeom prst="triangle">
            <a:avLst>
              <a:gd name="adj" fmla="val 50182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rot="10800000" vert="vert270" anchor="ctr" anchorCtr="1"/>
          <a:lstStyle/>
          <a:p>
            <a:pPr algn="l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 rot="16686515">
            <a:off x="6014724" y="2095946"/>
            <a:ext cx="1801812" cy="31686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eaVert" anchor="ctr" anchorCtr="1"/>
          <a:lstStyle/>
          <a:p>
            <a:pPr algn="l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2627784" y="1988840"/>
            <a:ext cx="3240360" cy="278608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>
            <a:glow rad="139700">
              <a:srgbClr val="FFFF2D">
                <a:alpha val="40000"/>
              </a:srgbClr>
            </a:glow>
            <a:softEdge rad="127000"/>
          </a:effectLst>
        </p:spPr>
        <p:txBody>
          <a:bodyPr wrap="none"/>
          <a:lstStyle/>
          <a:p>
            <a:pPr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(экспериментальная </a:t>
            </a:r>
          </a:p>
          <a:p>
            <a:pPr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27088" y="620688"/>
            <a:ext cx="7772400" cy="4032447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 Люди, научившиеся наблюдениям и опытам, приобретают способность сами ставить вопросы и получать на них ответы, оказываясь на более высоком умственном и нравственном уровне в сравнении с тем, кто такой школы не прошёл».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5145" y="5445224"/>
            <a:ext cx="301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Е.И.Тимирязева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1506" name="Picture 2" descr="F:\IMG_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9368"/>
            <a:ext cx="870533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96752"/>
            <a:ext cx="7772400" cy="1143000"/>
          </a:xfrm>
          <a:noFill/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Расскажи – и я забуду, покажи – и я запомню, 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дай попробовать – и я пойму». 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(китайская пословица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Тема: Детское экспериментирование как средство повышения познавательной активности у дошкольника.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</a:endParaRPr>
          </a:p>
        </p:txBody>
      </p:sp>
      <p:pic>
        <p:nvPicPr>
          <p:cNvPr id="2" name="Picture 3" descr="C:\Users\Брусничка\Desktop\фото ира на опыты++++\DSCN1811.jpg"/>
          <p:cNvPicPr>
            <a:picLocks noChangeAspect="1" noChangeArrowheads="1"/>
          </p:cNvPicPr>
          <p:nvPr/>
        </p:nvPicPr>
        <p:blipFill>
          <a:blip r:embed="rId2" cstate="print"/>
          <a:srcRect l="3593" t="9582" r="11370" b="8974"/>
          <a:stretch>
            <a:fillRect/>
          </a:stretch>
        </p:blipFill>
        <p:spPr bwMode="auto">
          <a:xfrm>
            <a:off x="467544" y="2420888"/>
            <a:ext cx="5760640" cy="41379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57250" y="1"/>
            <a:ext cx="7742238" cy="1988839"/>
          </a:xfrm>
          <a:prstGeom prst="parallelogram">
            <a:avLst>
              <a:gd name="adj" fmla="val 62960"/>
            </a:avLst>
          </a:prstGeom>
          <a:gradFill rotWithShape="1">
            <a:gsLst>
              <a:gs pos="0">
                <a:srgbClr val="FFFF33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defRPr/>
            </a:pPr>
            <a:r>
              <a:rPr lang="ru-RU" sz="2800" dirty="0">
                <a:ln w="12700">
                  <a:noFill/>
                  <a:prstDash val="solid"/>
                  <a:miter lim="800000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 Развитие познавательной активности через детское экспериментирование</a:t>
            </a:r>
          </a:p>
          <a:p>
            <a:pPr algn="l">
              <a:defRPr/>
            </a:pPr>
            <a:r>
              <a:rPr lang="ru-RU" sz="2800" dirty="0">
                <a:ln w="12700">
                  <a:solidFill>
                    <a:srgbClr val="800000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0" y="2420888"/>
            <a:ext cx="936625" cy="865188"/>
          </a:xfrm>
          <a:prstGeom prst="ellipse">
            <a:avLst/>
          </a:prstGeom>
          <a:gradFill rotWithShape="1">
            <a:gsLst>
              <a:gs pos="0">
                <a:srgbClr val="FFFF33"/>
              </a:gs>
              <a:gs pos="100000">
                <a:srgbClr val="FF717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gray">
          <a:xfrm>
            <a:off x="0" y="3284984"/>
            <a:ext cx="935037" cy="865187"/>
          </a:xfrm>
          <a:prstGeom prst="ellipse">
            <a:avLst/>
          </a:prstGeom>
          <a:gradFill rotWithShape="1">
            <a:gsLst>
              <a:gs pos="0">
                <a:srgbClr val="FFFF33"/>
              </a:gs>
              <a:gs pos="100000">
                <a:srgbClr val="3D88D3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0" y="4149080"/>
            <a:ext cx="936625" cy="863600"/>
          </a:xfrm>
          <a:prstGeom prst="ellipse">
            <a:avLst/>
          </a:prstGeom>
          <a:gradFill rotWithShape="1">
            <a:gsLst>
              <a:gs pos="0">
                <a:srgbClr val="FFFF33"/>
              </a:gs>
              <a:gs pos="100000">
                <a:srgbClr val="6F9636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gray">
          <a:xfrm>
            <a:off x="0" y="5013176"/>
            <a:ext cx="935037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6F3CD4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gray">
          <a:xfrm>
            <a:off x="0" y="5922963"/>
            <a:ext cx="935037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B2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788987" y="2060848"/>
            <a:ext cx="8355013" cy="792162"/>
          </a:xfrm>
          <a:prstGeom prst="parallelogram">
            <a:avLst>
              <a:gd name="adj" fmla="val 224712"/>
            </a:avLst>
          </a:prstGeom>
          <a:gradFill rotWithShape="1">
            <a:gsLst>
              <a:gs pos="0">
                <a:srgbClr val="FFFF33"/>
              </a:gs>
              <a:gs pos="100000">
                <a:srgbClr val="FF9D9D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Создать условия для поисковой деятельности </a:t>
            </a:r>
          </a:p>
          <a:p>
            <a:pPr algn="l"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и элементарного детского экспериментирования</a:t>
            </a:r>
            <a:endParaRPr lang="ru-RU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gray">
          <a:xfrm>
            <a:off x="683568" y="2996952"/>
            <a:ext cx="8460432" cy="720080"/>
          </a:xfrm>
          <a:prstGeom prst="parallelogram">
            <a:avLst>
              <a:gd name="adj" fmla="val 195553"/>
            </a:avLst>
          </a:prstGeom>
          <a:gradFill rotWithShape="1">
            <a:gsLst>
              <a:gs pos="0">
                <a:srgbClr val="FFFF33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l"/>
            <a:r>
              <a:rPr lang="ru-RU" dirty="0" smtClean="0">
                <a:solidFill>
                  <a:srgbClr val="003300"/>
                </a:solidFill>
              </a:rPr>
              <a:t>Формировать представления </a:t>
            </a:r>
          </a:p>
          <a:p>
            <a:pPr marL="342900" indent="-342900" algn="l"/>
            <a:r>
              <a:rPr lang="ru-RU" dirty="0" smtClean="0">
                <a:solidFill>
                  <a:srgbClr val="003300"/>
                </a:solidFill>
              </a:rPr>
              <a:t>об окружающем мире;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gray">
          <a:xfrm>
            <a:off x="611560" y="3789040"/>
            <a:ext cx="8532440" cy="857250"/>
          </a:xfrm>
          <a:prstGeom prst="parallelogram">
            <a:avLst>
              <a:gd name="adj" fmla="val 189384"/>
            </a:avLst>
          </a:prstGeom>
          <a:gradFill rotWithShape="1">
            <a:gsLst>
              <a:gs pos="0">
                <a:srgbClr val="FFFF33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ru-RU" dirty="0">
              <a:solidFill>
                <a:schemeClr val="bg2"/>
              </a:solidFill>
            </a:endParaRPr>
          </a:p>
          <a:p>
            <a:pPr marL="342900" indent="-342900"/>
            <a:r>
              <a:rPr lang="ru-RU" dirty="0">
                <a:solidFill>
                  <a:schemeClr val="bg2"/>
                </a:solidFill>
              </a:rPr>
              <a:t>Развивать наблюдательность, 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/>
            <a:r>
              <a:rPr lang="ru-RU" dirty="0">
                <a:solidFill>
                  <a:schemeClr val="bg2"/>
                </a:solidFill>
              </a:rPr>
              <a:t>умение сравнивать, анализировать, обобщать</a:t>
            </a:r>
          </a:p>
          <a:p>
            <a:pPr marL="342900" indent="-342900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gray">
          <a:xfrm>
            <a:off x="683568" y="4725144"/>
            <a:ext cx="8352928" cy="1008633"/>
          </a:xfrm>
          <a:prstGeom prst="parallelogram">
            <a:avLst>
              <a:gd name="adj" fmla="val 167295"/>
            </a:avLst>
          </a:prstGeom>
          <a:gradFill rotWithShape="1">
            <a:gsLst>
              <a:gs pos="0">
                <a:srgbClr val="FFFF33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ru-RU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Развивать у дошкольников интерес к самостоятельной поисковой  деятельности</a:t>
            </a:r>
            <a:endParaRPr lang="ru-RU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642938" y="5805264"/>
            <a:ext cx="8393558" cy="844774"/>
          </a:xfrm>
          <a:prstGeom prst="parallelogram">
            <a:avLst>
              <a:gd name="adj" fmla="val 178332"/>
            </a:avLst>
          </a:prstGeom>
          <a:gradFill rotWithShape="1">
            <a:gsLst>
              <a:gs pos="0">
                <a:srgbClr val="FFFF33"/>
              </a:gs>
              <a:gs pos="100000">
                <a:srgbClr val="FF7D25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Приобщать родителей к совместной познавательно-исследовательской деятельности с детьми</a:t>
            </a:r>
            <a:endParaRPr lang="ru-RU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гры с модел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284449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опыты наблюдения (2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12894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01 02 (6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3483385"/>
            <a:ext cx="4355976" cy="3266615"/>
          </a:xfrm>
          <a:prstGeom prst="round2DiagRect">
            <a:avLst>
              <a:gd name="adj1" fmla="val 16667"/>
              <a:gd name="adj2" fmla="val 354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исследова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323528" y="116632"/>
            <a:ext cx="4177248" cy="3132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899592" y="116632"/>
            <a:ext cx="7742238" cy="1486495"/>
          </a:xfrm>
          <a:effectLst/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4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этап:</a:t>
            </a:r>
            <a:br>
              <a:rPr lang="ru-RU" sz="24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 условий для поисковой </a:t>
            </a:r>
            <a:br>
              <a:rPr lang="ru-RU" sz="24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деятельности и элементарного детского экспериментирования</a:t>
            </a:r>
            <a:r>
              <a:rPr lang="ru-RU" sz="20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24577" name="Picture 1" descr="C:\Users\Брусничка\Desktop\фото ира на опыты++++\Новая папка\DSCN1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G:\DCIM\100CANON\IMG_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076564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579" name="Picture 3" descr="C:\Users\Брусничка\Desktop\фото ира на опыты++++\Новая папка\DSCN1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296" y="4653136"/>
            <a:ext cx="3756704" cy="281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57250" y="116633"/>
            <a:ext cx="7742238" cy="1800200"/>
          </a:xfrm>
          <a:prstGeom prst="ellipse">
            <a:avLst/>
          </a:prstGeom>
          <a:gradFill rotWithShape="1">
            <a:gsLst>
              <a:gs pos="0">
                <a:srgbClr val="FFFF69"/>
              </a:gs>
              <a:gs pos="100000">
                <a:schemeClr val="hlink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>
              <a:rot lat="1979998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AC35"/>
            </a:extrusionClr>
          </a:sp3d>
        </p:spPr>
        <p:txBody>
          <a:bodyPr wrap="none" anchor="ctr">
            <a:flatTx/>
          </a:bodyPr>
          <a:lstStyle/>
          <a:p>
            <a:pPr marL="342900" indent="-342900">
              <a:lnSpc>
                <a:spcPct val="90000"/>
              </a:lnSpc>
            </a:pPr>
            <a:endParaRPr lang="ru-RU" sz="28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ru-RU" sz="2800" dirty="0">
                <a:solidFill>
                  <a:schemeClr val="bg2"/>
                </a:solidFill>
              </a:rPr>
              <a:t>2 этап: </a:t>
            </a:r>
          </a:p>
          <a:p>
            <a:pPr marL="342900" indent="-342900">
              <a:lnSpc>
                <a:spcPct val="90000"/>
              </a:lnSpc>
            </a:pPr>
            <a:r>
              <a:rPr lang="ru-RU" sz="2800" dirty="0">
                <a:solidFill>
                  <a:schemeClr val="bg2"/>
                </a:solidFill>
              </a:rPr>
              <a:t>Расширение кругозора дошкольников и </a:t>
            </a:r>
          </a:p>
          <a:p>
            <a:pPr marL="342900" indent="-342900">
              <a:lnSpc>
                <a:spcPct val="90000"/>
              </a:lnSpc>
            </a:pPr>
            <a:r>
              <a:rPr lang="ru-RU" sz="2800" dirty="0">
                <a:solidFill>
                  <a:schemeClr val="bg2"/>
                </a:solidFill>
              </a:rPr>
              <a:t>воспитание познавательного интереса</a:t>
            </a:r>
            <a:endParaRPr lang="ru-RU" sz="2800" dirty="0">
              <a:solidFill>
                <a:srgbClr val="8000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>
            <a:off x="428625" y="2714625"/>
            <a:ext cx="2214563" cy="1214438"/>
          </a:xfrm>
          <a:prstGeom prst="ellipse">
            <a:avLst/>
          </a:prstGeom>
          <a:gradFill rotWithShape="1">
            <a:gsLst>
              <a:gs pos="0">
                <a:srgbClr val="8BB8E5"/>
              </a:gs>
              <a:gs pos="100000">
                <a:srgbClr val="40556A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BB8E5"/>
            </a:extrusionClr>
          </a:sp3d>
        </p:spPr>
        <p:txBody>
          <a:bodyPr wrap="none" anchor="ctr">
            <a:flatTx/>
          </a:bodyPr>
          <a:lstStyle/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Чтение  </a:t>
            </a:r>
          </a:p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</a:p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marL="342900" indent="-342900">
              <a:lnSpc>
                <a:spcPct val="70000"/>
              </a:lnSpc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1143000" y="4857750"/>
            <a:ext cx="2214563" cy="1214438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BB8E5"/>
            </a:extrusionClr>
          </a:sp3d>
        </p:spPr>
        <p:txBody>
          <a:bodyPr wrap="none" anchor="ctr">
            <a:flatTx/>
          </a:bodyPr>
          <a:lstStyle/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</a:p>
          <a:p>
            <a:pPr marL="342900" indent="-342900">
              <a:lnSpc>
                <a:spcPct val="70000"/>
              </a:lnSpc>
            </a:pPr>
            <a:r>
              <a:rPr lang="ru-RU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gray">
          <a:xfrm>
            <a:off x="3500438" y="3429000"/>
            <a:ext cx="2452687" cy="1357313"/>
          </a:xfrm>
          <a:prstGeom prst="ellipse">
            <a:avLst/>
          </a:prstGeom>
          <a:gradFill rotWithShape="1">
            <a:gsLst>
              <a:gs pos="0">
                <a:srgbClr val="FF61D6"/>
              </a:gs>
              <a:gs pos="100000">
                <a:srgbClr val="762D6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1D6"/>
            </a:extrusionClr>
          </a:sp3d>
        </p:spPr>
        <p:txBody>
          <a:bodyPr wrap="none" anchor="ctr" anchorCtr="1">
            <a:flatTx/>
          </a:bodyPr>
          <a:lstStyle/>
          <a:p>
            <a:pPr marL="342900" indent="-342900">
              <a:lnSpc>
                <a:spcPct val="70000"/>
              </a:lnSpc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342900" indent="-342900">
              <a:lnSpc>
                <a:spcPct val="70000"/>
              </a:lnSpc>
            </a:pPr>
            <a:endParaRPr lang="ru-RU" sz="1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</a:pPr>
            <a:endParaRPr lang="ru-RU" sz="24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5786438" y="4857750"/>
            <a:ext cx="2452687" cy="1357313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1D6"/>
            </a:extrusionClr>
          </a:sp3d>
        </p:spPr>
        <p:txBody>
          <a:bodyPr wrap="none" anchor="ctr" anchorCtr="1">
            <a:flatTx/>
          </a:bodyPr>
          <a:lstStyle/>
          <a:p>
            <a:pPr marL="342900" indent="-342900">
              <a:lnSpc>
                <a:spcPct val="70000"/>
              </a:lnSpc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</a:p>
          <a:p>
            <a:pPr marL="342900" indent="-342900">
              <a:lnSpc>
                <a:spcPct val="70000"/>
              </a:lnSpc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</a:p>
          <a:p>
            <a:pPr marL="342900" indent="-342900">
              <a:lnSpc>
                <a:spcPct val="70000"/>
              </a:lnSpc>
            </a:pPr>
            <a:endParaRPr lang="ru-RU" sz="24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6429375" y="2786063"/>
            <a:ext cx="2357438" cy="1285875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r>
              <a:rPr lang="ru-RU" sz="1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cxnSp>
        <p:nvCxnSpPr>
          <p:cNvPr id="10" name="AutoShape 24"/>
          <p:cNvCxnSpPr>
            <a:cxnSpLocks noChangeShapeType="1"/>
          </p:cNvCxnSpPr>
          <p:nvPr/>
        </p:nvCxnSpPr>
        <p:spPr bwMode="gray">
          <a:xfrm flipH="1">
            <a:off x="1619672" y="1700808"/>
            <a:ext cx="357758" cy="864098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2" name="AutoShape 26"/>
          <p:cNvCxnSpPr>
            <a:cxnSpLocks noChangeShapeType="1"/>
          </p:cNvCxnSpPr>
          <p:nvPr/>
        </p:nvCxnSpPr>
        <p:spPr bwMode="gray">
          <a:xfrm flipH="1">
            <a:off x="2428876" y="1916832"/>
            <a:ext cx="846980" cy="2798043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4" name="AutoShape 26"/>
          <p:cNvCxnSpPr>
            <a:cxnSpLocks noChangeShapeType="1"/>
            <a:stCxn id="4" idx="4"/>
          </p:cNvCxnSpPr>
          <p:nvPr/>
        </p:nvCxnSpPr>
        <p:spPr bwMode="gray">
          <a:xfrm flipH="1">
            <a:off x="4714875" y="1916833"/>
            <a:ext cx="13494" cy="1297855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6" name="AutoShape 26"/>
          <p:cNvCxnSpPr>
            <a:cxnSpLocks noChangeShapeType="1"/>
          </p:cNvCxnSpPr>
          <p:nvPr/>
        </p:nvCxnSpPr>
        <p:spPr bwMode="gray">
          <a:xfrm>
            <a:off x="5796138" y="1916834"/>
            <a:ext cx="918987" cy="2798041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8" name="AutoShape 25"/>
          <p:cNvCxnSpPr>
            <a:cxnSpLocks noChangeShapeType="1"/>
            <a:stCxn id="4" idx="5"/>
          </p:cNvCxnSpPr>
          <p:nvPr/>
        </p:nvCxnSpPr>
        <p:spPr bwMode="gray">
          <a:xfrm>
            <a:off x="7465663" y="1653200"/>
            <a:ext cx="392462" cy="989988"/>
          </a:xfrm>
          <a:prstGeom prst="straightConnector1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Фото1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Брусничка\Desktop\фото ира на опыты++++\DSC0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66801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Брусничка\Desktop\фото ира на опыты++++\DSC01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Брусничка\Desktop\фото ира на опыты++++\ираааа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360" y="3212976"/>
            <a:ext cx="447064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32656"/>
            <a:ext cx="4499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этап: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ln w="2857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Обучение приемам экспериментальной деятельности</a:t>
            </a:r>
            <a:endParaRPr lang="ru-RU" dirty="0">
              <a:ln w="2857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P 23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" y="0"/>
            <a:ext cx="378813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0011 (5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70917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0011 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80436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Брусничка\Desktop\фото ира на опыты++++\DSCN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670" y="80641"/>
            <a:ext cx="4175810" cy="3132336"/>
          </a:xfrm>
          <a:prstGeom prst="rect">
            <a:avLst/>
          </a:prstGeom>
          <a:noFill/>
        </p:spPr>
      </p:pic>
      <p:pic>
        <p:nvPicPr>
          <p:cNvPr id="45058" name="Picture 2" descr="C:\Users\Брусничка\Desktop\фото ира на опыты++++\DSCN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4499992" cy="3375510"/>
          </a:xfrm>
          <a:prstGeom prst="rect">
            <a:avLst/>
          </a:prstGeom>
          <a:noFill/>
        </p:spPr>
      </p:pic>
      <p:pic>
        <p:nvPicPr>
          <p:cNvPr id="45059" name="Picture 3" descr="C:\Users\Брусничка\Desktop\фото ира на опыты++++\ира===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4211960" cy="3159453"/>
          </a:xfrm>
          <a:prstGeom prst="rect">
            <a:avLst/>
          </a:prstGeom>
          <a:noFill/>
        </p:spPr>
      </p:pic>
      <p:pic>
        <p:nvPicPr>
          <p:cNvPr id="45060" name="Picture 4" descr="C:\Users\Брусничка\Desktop\фото ира на опыты++++\ира===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31982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8TGp_Business_dark_ani">
  <a:themeElements>
    <a:clrScheme name="598TGp_Business_dark_ani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598TGp_Business_dark_ani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98TGp_Business_dark_ani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203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598TGp_Business_dark_ani</vt:lpstr>
      <vt:lpstr>Диаграмма</vt:lpstr>
      <vt:lpstr>Муниципальное  дошкольное образовательное учреждение комбинированного вида детский сад № 5 «Брусничка»  г. Бодайбо  </vt:lpstr>
      <vt:lpstr>«Расскажи – и я забуду, покажи – и я запомню,  дай попробовать – и я пойму».  (китайская пословица)</vt:lpstr>
      <vt:lpstr>                Цель: Развитие познавательной активности через детское экспериментирование Задачи:</vt:lpstr>
      <vt:lpstr>Слайд 4</vt:lpstr>
      <vt:lpstr>1 этап: Создание  условий для поисковой  деятельности и элементарного детского экспериментирования </vt:lpstr>
      <vt:lpstr> 2 этап:  Расширение кругозора дошкольников и  воспитание познавательного интереса </vt:lpstr>
      <vt:lpstr>Слайд 7</vt:lpstr>
      <vt:lpstr>Слайд 8</vt:lpstr>
      <vt:lpstr>Слайд 9</vt:lpstr>
      <vt:lpstr>4 этап:  Развитие познавательной активности и самостоятельности дошкольников. </vt:lpstr>
      <vt:lpstr>Слайд 11</vt:lpstr>
      <vt:lpstr>Слайд 12</vt:lpstr>
      <vt:lpstr>Слайд 13</vt:lpstr>
      <vt:lpstr>Слайд 14</vt:lpstr>
      <vt:lpstr>Слайд 15</vt:lpstr>
      <vt:lpstr>   « Люди, научившиеся наблюдениям и опытам, приобретают способность сами ставить вопросы и получать на них ответы, оказываясь на более высоком умственном и нравственном уровне в сравнении с тем, кто такой школы не прошёл».</vt:lpstr>
      <vt:lpstr>Спасибо за внимание!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cp:lastModifiedBy>Брусничка</cp:lastModifiedBy>
  <cp:revision>215</cp:revision>
  <dcterms:created xsi:type="dcterms:W3CDTF">2009-07-04T09:02:05Z</dcterms:created>
  <dcterms:modified xsi:type="dcterms:W3CDTF">2012-12-10T23:52:56Z</dcterms:modified>
</cp:coreProperties>
</file>